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3" r:id="rId5"/>
    <p:sldMasterId id="2147483664" r:id="rId6"/>
    <p:sldMasterId id="2147483697" r:id="rId7"/>
  </p:sldMasterIdLst>
  <p:notesMasterIdLst>
    <p:notesMasterId r:id="rId14"/>
  </p:notesMasterIdLst>
  <p:handoutMasterIdLst>
    <p:handoutMasterId r:id="rId15"/>
  </p:handoutMasterIdLst>
  <p:sldIdLst>
    <p:sldId id="256" r:id="rId8"/>
    <p:sldId id="262" r:id="rId9"/>
    <p:sldId id="270" r:id="rId10"/>
    <p:sldId id="274" r:id="rId11"/>
    <p:sldId id="272" r:id="rId12"/>
    <p:sldId id="271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4D7"/>
    <a:srgbClr val="0057B5"/>
    <a:srgbClr val="2775DA"/>
    <a:srgbClr val="F7F8FA"/>
    <a:srgbClr val="293543"/>
    <a:srgbClr val="00559F"/>
    <a:srgbClr val="293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9" d="100"/>
          <a:sy n="139" d="100"/>
        </p:scale>
        <p:origin x="4638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772993D-52B2-443B-9A1D-D2992E2C47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83FC79-2F54-4B29-B6AB-C8A540B1F0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8A5BE-655A-4DE8-B329-53F9B3EDEF8A}" type="datetimeFigureOut">
              <a:rPr lang="fi-FI" smtClean="0"/>
              <a:t>27.11.2020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A81C7DC-1D0B-4F9A-A847-F0A94B56D8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5A40050-C003-4945-8A50-C3C2CCA310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BE5EB-3886-4565-89B8-2E9E793B4E1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865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507C7-B2BE-4CDB-A991-2E4527935CA9}" type="datetimeFigureOut">
              <a:rPr lang="fi-FI" smtClean="0"/>
              <a:t>27.11.2020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5987A-37BA-456F-BDBE-06F8334083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43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1520" y="0"/>
            <a:ext cx="765048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9DD399C8-6316-4864-9BAA-94F5D2F92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9" y="701040"/>
            <a:ext cx="1285679" cy="1917745"/>
          </a:xfrm>
          <a:prstGeom prst="rect">
            <a:avLst/>
          </a:prstGeom>
        </p:spPr>
      </p:pic>
      <p:sp>
        <p:nvSpPr>
          <p:cNvPr id="10" name="Tekstin paikkamerkki 12">
            <a:extLst>
              <a:ext uri="{FF2B5EF4-FFF2-40B4-BE49-F238E27FC236}">
                <a16:creationId xmlns:a16="http://schemas.microsoft.com/office/drawing/2014/main" id="{26216C48-C8F7-4114-AA22-4480D7E96BD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50220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4EFD235-3DC8-40F6-A0E7-2438E5421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1950"/>
            <a:ext cx="2653232" cy="712827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85A97DC6-B8AE-48D6-848E-F5160C95302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8C3CC57A-A20C-466C-819F-6FD3FBC9BE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4729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11415302" cy="67119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3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421"/>
            <a:ext cx="2099583" cy="564081"/>
          </a:xfrm>
          <a:prstGeom prst="rect">
            <a:avLst/>
          </a:prstGeom>
        </p:spPr>
      </p:pic>
      <p:sp>
        <p:nvSpPr>
          <p:cNvPr id="9" name="Date Placeholder 5">
            <a:extLst>
              <a:ext uri="{FF2B5EF4-FFF2-40B4-BE49-F238E27FC236}">
                <a16:creationId xmlns:a16="http://schemas.microsoft.com/office/drawing/2014/main" id="{C0353D9F-C558-4B04-AEAE-BFD03D7B133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3122C40-75AC-41EE-B4EB-95249D2FB2EE}" type="datetime1">
              <a:rPr lang="fi-FI" smtClean="0"/>
              <a:pPr algn="r"/>
              <a:t>27.11.2020</a:t>
            </a:fld>
            <a:endParaRPr lang="fi-FI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5867C905-5D3D-47A5-9EBC-AA3A57B621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4DA0E-B72E-4326-8EA9-8DBB9DCEF1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348" y="1220167"/>
            <a:ext cx="5707651" cy="48744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55E70A0-7309-43E7-ABB9-2CBEA9A488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1219049"/>
            <a:ext cx="5707653" cy="48744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675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11415302" cy="67119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421"/>
            <a:ext cx="2099583" cy="564081"/>
          </a:xfrm>
          <a:prstGeom prst="rect">
            <a:avLst/>
          </a:prstGeom>
        </p:spPr>
      </p:pic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1588811B-1FC1-404A-964A-D61ED56BC2C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3122C40-75AC-41EE-B4EB-95249D2FB2EE}" type="datetime1">
              <a:rPr lang="fi-FI" smtClean="0"/>
              <a:pPr algn="r"/>
              <a:t>27.11.2020</a:t>
            </a:fld>
            <a:endParaRPr lang="fi-FI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3EF5CC2C-E2B2-4139-80EC-B95F443F6E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AE885-7966-4276-9F78-ECE3B32218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937" y="1219560"/>
            <a:ext cx="11414125" cy="4673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3586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F21A0C-D9A2-4726-A98A-D7BFE7143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51" y="0"/>
            <a:ext cx="4822849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7459784" cy="67119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421"/>
            <a:ext cx="2099583" cy="564081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A9624234-69F3-4555-84CC-D50E148BE3C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3122C40-75AC-41EE-B4EB-95249D2FB2EE}" type="datetime1">
              <a:rPr lang="fi-FI" smtClean="0"/>
              <a:pPr algn="r"/>
              <a:t>27.11.2020</a:t>
            </a:fld>
            <a:endParaRPr lang="fi-FI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B62CDC34-6C0E-4592-A411-4BCF36A40A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39C386D-08EF-4A60-89E3-E0FD567DE2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937" y="1219560"/>
            <a:ext cx="7459196" cy="4673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1548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349" y="303080"/>
            <a:ext cx="7459784" cy="671195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1D3BD73-326E-46A7-AF13-93CB918A6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32" y="6120000"/>
            <a:ext cx="2099583" cy="564081"/>
          </a:xfrm>
          <a:prstGeom prst="rect">
            <a:avLst/>
          </a:prstGeom>
        </p:spPr>
      </p:pic>
      <p:sp>
        <p:nvSpPr>
          <p:cNvPr id="9" name="Tekstin paikkamerkki 12">
            <a:extLst>
              <a:ext uri="{FF2B5EF4-FFF2-40B4-BE49-F238E27FC236}">
                <a16:creationId xmlns:a16="http://schemas.microsoft.com/office/drawing/2014/main" id="{A7C359C2-D338-4B29-9478-B55F1D086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69586" y="1952216"/>
            <a:ext cx="2931306" cy="2945154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Lisää teksti napauttamalla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330ACFE1-813B-4748-8C26-57EBE80FB43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209860" y="6383655"/>
            <a:ext cx="878000" cy="365125"/>
          </a:xfrm>
        </p:spPr>
        <p:txBody>
          <a:bodyPr/>
          <a:lstStyle>
            <a:lvl1pPr algn="r">
              <a:defRPr/>
            </a:lvl1pPr>
          </a:lstStyle>
          <a:p>
            <a:pPr algn="r"/>
            <a:fld id="{A3122C40-75AC-41EE-B4EB-95249D2FB2EE}" type="datetime1">
              <a:rPr lang="fi-FI" smtClean="0"/>
              <a:pPr algn="r"/>
              <a:t>27.11.2020</a:t>
            </a:fld>
            <a:endParaRPr lang="fi-FI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F2D35892-FA94-4DCA-A3BE-1E543F4816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602085" y="6014984"/>
            <a:ext cx="485775" cy="365125"/>
          </a:xfrm>
        </p:spPr>
        <p:txBody>
          <a:bodyPr anchor="b"/>
          <a:lstStyle>
            <a:lvl1pPr algn="r">
              <a:defRPr/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0E8A90-4606-4375-B90D-E52ECBDA3ED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8937" y="1219560"/>
            <a:ext cx="7459196" cy="46732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9951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CB4F3CD4-1EBB-4610-AC42-0A7336CF4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24F2756-8B02-493C-B87E-53653FB5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092" y="2660998"/>
            <a:ext cx="5843016" cy="1822133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43129E0C-99A1-46E5-A426-B39A4F51A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718" y="5969850"/>
            <a:ext cx="1844509" cy="3631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F4B6CF-B18C-4693-9EC4-3A8F2C287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010" y="4652847"/>
            <a:ext cx="3554397" cy="954937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48075D2B-B940-4139-B189-A8D683A4A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2577" y="6492875"/>
            <a:ext cx="4200525" cy="365126"/>
          </a:xfrm>
        </p:spPr>
        <p:txBody>
          <a:bodyPr anchor="ctr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fi-FI" dirty="0"/>
              <a:t>Vastuualue, tekijä, </a:t>
            </a:r>
            <a:r>
              <a:rPr lang="fi-FI" dirty="0" err="1"/>
              <a:t>twitter</a:t>
            </a:r>
            <a:r>
              <a:rPr lang="fi-FI" dirty="0"/>
              <a:t>-tunnus</a:t>
            </a:r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2D22E4B4-521F-41C1-A76B-873F213A858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E47FCAA8-52DD-497A-AA5C-A48BFD8845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4003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533E438E-088B-414A-889B-1884BF1AA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91327" cy="6858000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185AE012-21D7-4152-992C-E33490AE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304776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3"/>
            <a:ext cx="6394704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A19D08-E390-411F-BF0A-2B9068FB0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9140" y="5662081"/>
            <a:ext cx="2615565" cy="70270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928959-EC00-4A7D-A872-69D3438967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ECABB10E-5007-4EEB-8C5E-84B4E3D05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0159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5785104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90"/>
            <a:ext cx="5785104" cy="303033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B947DC9A-D4F4-4C13-8E4B-48C43E7B692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943725" y="755269"/>
            <a:ext cx="5016627" cy="5224717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fi-FI" dirty="0"/>
              <a:t>Paikka infografiikalle/kuvalle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0B18B6-B674-4B3B-BF7E-2A973D591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686D74D-1902-49E7-836E-04A9C8A11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E3214C1-9FAA-4A5F-853F-320536CE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2706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7089648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90"/>
            <a:ext cx="5257802" cy="303033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sp>
        <p:nvSpPr>
          <p:cNvPr id="9" name="Tekstin paikkamerkki 10">
            <a:extLst>
              <a:ext uri="{FF2B5EF4-FFF2-40B4-BE49-F238E27FC236}">
                <a16:creationId xmlns:a16="http://schemas.microsoft.com/office/drawing/2014/main" id="{551C7171-8391-4FC1-9DBB-15D1052D57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4873" y="2206689"/>
            <a:ext cx="5257802" cy="3261423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0B8BBA0-D41D-43FF-BDD0-587FBF797F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9BE50EC-48F2-4338-94A8-5538094F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11FD8D56-9BCD-4761-82C1-DBBF0C91C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5064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7089648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50F97028-EEEA-4C6B-9BA9-DF072ABA11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327" y="2206690"/>
            <a:ext cx="10753348" cy="303033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2"/>
              </a:buBlip>
              <a:defRPr sz="1600">
                <a:solidFill>
                  <a:schemeClr val="tx1"/>
                </a:solidFill>
              </a:defRPr>
            </a:lvl1pPr>
          </a:lstStyle>
          <a:p>
            <a:pPr lvl="0"/>
            <a:endParaRPr lang="fi-FI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40A950-D632-41DC-94DF-7D8900C26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110D31-216C-430A-B14A-C90202B89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ADB8E99E-23BF-4626-B332-5B8330A2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7269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328" y="712597"/>
            <a:ext cx="7089648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AF2824-6574-477F-A27E-CFA0E1D99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616" y="5476716"/>
            <a:ext cx="2615565" cy="702707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CE7CFE1-CA8C-4F32-8341-85A71DC09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3E94350-6859-4E8B-B8D4-98B40B2C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9524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38" y="0"/>
            <a:ext cx="780096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1C865A46-0811-476F-95B1-66F290B12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9" y="701040"/>
            <a:ext cx="1285679" cy="1917745"/>
          </a:xfrm>
          <a:prstGeom prst="rect">
            <a:avLst/>
          </a:prstGeom>
        </p:spPr>
      </p:pic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332C7A61-BF09-4716-AF9C-8FCE880327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12">
            <a:extLst>
              <a:ext uri="{FF2B5EF4-FFF2-40B4-BE49-F238E27FC236}">
                <a16:creationId xmlns:a16="http://schemas.microsoft.com/office/drawing/2014/main" id="{2332E9A1-2DBE-4997-86CB-CB95231579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50220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C21228-E7F4-479E-AE71-AE931C3E7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2800"/>
            <a:ext cx="2653232" cy="712827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C602EC79-46F8-4085-887A-0B6584F6935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27AFECC6-49EF-4831-9337-3BFDEB10081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3591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7EE8F5A4-F853-4085-B8A4-1E4D727DD9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704" y="3224149"/>
            <a:ext cx="8546592" cy="1325563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AE0964B-1869-408C-94AE-8A75EF9748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122C40-75AC-41EE-B4EB-95249D2FB2EE}" type="datetime1">
              <a:rPr lang="fi-FI" smtClean="0"/>
              <a:pPr/>
              <a:t>27.11.2020</a:t>
            </a:fld>
            <a:endParaRPr lang="fi-FI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A9E4DC-F096-420A-B9D6-9B966715D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3053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AF90977-3BCE-4DDA-A97A-C0079AE5D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704" y="3224149"/>
            <a:ext cx="8546592" cy="1325563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B9CDF71-4511-4E06-AEF7-F94215EB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122C40-75AC-41EE-B4EB-95249D2FB2EE}" type="datetime1">
              <a:rPr lang="fi-FI" smtClean="0"/>
              <a:pPr/>
              <a:t>27.11.2020</a:t>
            </a:fld>
            <a:endParaRPr lang="fi-FI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B37C6794-3996-4659-911B-BC86F984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167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AF90977-3BCE-4DDA-A97A-C0079AE5D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2704" y="3224149"/>
            <a:ext cx="8546592" cy="1325563"/>
          </a:xfrm>
        </p:spPr>
        <p:txBody>
          <a:bodyPr anchor="t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B9CDF71-4511-4E06-AEF7-F94215EB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122C40-75AC-41EE-B4EB-95249D2FB2EE}" type="datetime1">
              <a:rPr lang="fi-FI" smtClean="0"/>
              <a:pPr/>
              <a:t>27.11.2020</a:t>
            </a:fld>
            <a:endParaRPr lang="fi-FI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B37C6794-3996-4659-911B-BC86F984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9522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E47B01-D796-457B-9081-9C665452C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5186" y="3146357"/>
            <a:ext cx="4341629" cy="1183900"/>
          </a:xfrm>
          <a:prstGeom prst="rect">
            <a:avLst/>
          </a:prstGeom>
        </p:spPr>
      </p:pic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3F560CB-ACEF-4492-879E-48FC09CEB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176" y="6492875"/>
            <a:ext cx="8780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122C40-75AC-41EE-B4EB-95249D2FB2EE}" type="datetime1">
              <a:rPr lang="fi-FI" smtClean="0"/>
              <a:pPr/>
              <a:t>27.11.2020</a:t>
            </a:fld>
            <a:endParaRPr lang="fi-FI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94451223-026E-4D2E-89A2-8A0C1B177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485775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601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38" y="0"/>
            <a:ext cx="7800962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CEB8503-5096-435E-97A0-AD39D76C9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49163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D4306B0-0621-4281-8D93-C1B874BF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09" y="701040"/>
            <a:ext cx="1285679" cy="1917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30461A-B467-4B15-A9DC-1BA9CEC4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1950"/>
            <a:ext cx="2653232" cy="712827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3AD7436C-F209-41D2-8A42-FD71A0F8119D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71B37624-3571-4A31-8DA4-91E1CA1C230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550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C99E8A1C-E018-4248-9BFC-9C7B6042D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1038" y="0"/>
            <a:ext cx="780096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1107B2-F3B6-46BD-B8F0-E325B9374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86000" y="0"/>
            <a:ext cx="750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1328" y="701040"/>
            <a:ext cx="6394704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ACEB8503-5096-435E-97A0-AD39D76C9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1327" y="2195132"/>
            <a:ext cx="6394704" cy="3730625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800">
                <a:solidFill>
                  <a:schemeClr val="tx1"/>
                </a:solidFill>
              </a:defRPr>
            </a:lvl1pPr>
            <a:lvl2pPr marL="742950" indent="-28575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2pPr>
            <a:lvl3pPr marL="1085850" indent="-171450">
              <a:buFontTx/>
              <a:buBlip>
                <a:blip r:embed="rId3"/>
              </a:buBlip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5909" y="1641980"/>
            <a:ext cx="2641728" cy="2133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D4306B0-0621-4281-8D93-C1B874BF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109" y="701040"/>
            <a:ext cx="1285679" cy="1903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B82051-9DE8-4E14-A7D3-82A086FB9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2449" y="5212800"/>
            <a:ext cx="2653232" cy="712827"/>
          </a:xfrm>
          <a:prstGeom prst="rect">
            <a:avLst/>
          </a:prstGeom>
        </p:spPr>
      </p:pic>
      <p:sp>
        <p:nvSpPr>
          <p:cNvPr id="12" name="Date Placeholder 5">
            <a:extLst>
              <a:ext uri="{FF2B5EF4-FFF2-40B4-BE49-F238E27FC236}">
                <a16:creationId xmlns:a16="http://schemas.microsoft.com/office/drawing/2014/main" id="{2AA508E9-B9BC-4A79-A698-6CAF52FA069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FB11CF71-55E7-4156-99BC-013EC44EE8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2943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98316FA5-349E-412C-B294-BAA9A5BCF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59430044-AE5C-408C-8C1E-FE154F698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10300" y="5570537"/>
            <a:ext cx="3409950" cy="1104900"/>
          </a:xfrm>
          <a:prstGeom prst="rect">
            <a:avLst/>
          </a:prstGeom>
          <a:solidFill>
            <a:srgbClr val="2935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5FE2D09A-0EF6-4246-8C88-37F94FCB22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3"/>
              </a:buBlip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B5BD304-0755-454B-89FE-5F81473F34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395" r="40139" b="784"/>
          <a:stretch/>
        </p:blipFill>
        <p:spPr>
          <a:xfrm>
            <a:off x="-170916" y="1"/>
            <a:ext cx="5903481" cy="6857999"/>
          </a:xfrm>
          <a:prstGeom prst="rect">
            <a:avLst/>
          </a:prstGeom>
        </p:spPr>
      </p:pic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325" y="3964293"/>
            <a:ext cx="1884363" cy="1893265"/>
          </a:xfrm>
          <a:prstGeom prst="round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406037-6978-45A1-8E13-DBF18C7EA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1595B94A-2378-4C0F-942D-E8B009DB4C6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B8ED68BC-0AA7-4525-91DD-D1DB411FFA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5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6">
    <p:bg>
      <p:bgPr>
        <a:blipFill dpi="0" rotWithShape="1">
          <a:blip r:embed="rId2">
            <a:lum/>
          </a:blip>
          <a:srcRect/>
          <a:stretch>
            <a:fillRect l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539BBDE-59DD-44FC-A145-029E5C036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3575" y="0"/>
            <a:ext cx="644842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325" y="459093"/>
            <a:ext cx="1884363" cy="1893265"/>
          </a:xfrm>
          <a:prstGeom prst="round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840D51B1-8560-4A2E-9FBA-4AA69CA72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4768" y="5554789"/>
            <a:ext cx="3480816" cy="7911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A9D12D-ABE1-4160-890E-FE4AFFEF0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98585AA6-F88F-4B2D-876B-A8309725B96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9DD9DBC0-6B77-4BE5-8E85-D03A14EFD4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C7679B91-F6F6-408E-AFBA-BC49679CF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5"/>
              </a:buBlip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42150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7">
    <p:bg>
      <p:bgPr>
        <a:blipFill dpi="0" rotWithShape="1">
          <a:blip r:embed="rId2">
            <a:lum/>
          </a:blip>
          <a:srcRect/>
          <a:stretch>
            <a:fillRect l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FD621FC8-F7BC-4B7B-A0F2-7BC413E7DB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4275" y="459093"/>
            <a:ext cx="1884363" cy="1893265"/>
          </a:xfrm>
          <a:prstGeom prst="roundRect">
            <a:avLst/>
          </a:prstGeom>
          <a:solidFill>
            <a:srgbClr val="29354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Teksti-nosto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93C72E-7E7F-4374-B5B7-49963FDD62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345" y="5581472"/>
            <a:ext cx="2303377" cy="628098"/>
          </a:xfrm>
          <a:prstGeom prst="rect">
            <a:avLst/>
          </a:prstGeom>
        </p:spPr>
      </p:pic>
      <p:sp>
        <p:nvSpPr>
          <p:cNvPr id="15" name="Date Placeholder 5">
            <a:extLst>
              <a:ext uri="{FF2B5EF4-FFF2-40B4-BE49-F238E27FC236}">
                <a16:creationId xmlns:a16="http://schemas.microsoft.com/office/drawing/2014/main" id="{51C9BF39-CE39-4163-8462-C7F57C30B34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17" name="Slide Number Placeholder 8">
            <a:extLst>
              <a:ext uri="{FF2B5EF4-FFF2-40B4-BE49-F238E27FC236}">
                <a16:creationId xmlns:a16="http://schemas.microsoft.com/office/drawing/2014/main" id="{A99F52BE-6696-445C-95FC-FF6FC0E46F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153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654550-4DDE-4EAF-B14A-9E11BE7ED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-3108"/>
            <a:ext cx="12179808" cy="685114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8A96ADB-11E7-411D-A32A-6AA67AC54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925" y="0"/>
            <a:ext cx="6442074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273F1FA-BA12-4B48-9DC3-FC599EBC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09157" y="0"/>
            <a:ext cx="6382843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FB25548-6FF3-41FE-8326-19F2EA2E5B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1040"/>
            <a:ext cx="5590032" cy="1325563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CB726711-4E9B-40F2-B98E-23211AA57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7" y="2195133"/>
            <a:ext cx="5590033" cy="3192842"/>
          </a:xfrm>
        </p:spPr>
        <p:txBody>
          <a:bodyPr>
            <a:normAutofit/>
          </a:bodyPr>
          <a:lstStyle>
            <a:lvl1pPr marL="285750" indent="-285750">
              <a:buFontTx/>
              <a:buBlip>
                <a:blip r:embed="rId4"/>
              </a:buBlip>
              <a:defRPr sz="1800">
                <a:solidFill>
                  <a:schemeClr val="tx1"/>
                </a:solidFill>
              </a:defRPr>
            </a:lvl1pPr>
            <a:lvl2pPr marL="742950" indent="-28575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2pPr>
            <a:lvl3pPr marL="1085850" indent="-171450">
              <a:buFontTx/>
              <a:buBlip>
                <a:blip r:embed="rId4"/>
              </a:buBlip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158DC30-AC3B-4C9D-858D-854D73363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5998" y="5565648"/>
            <a:ext cx="3340610" cy="816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07E1FD-C55B-4D77-AFDB-59E7ED2543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545" y="5570355"/>
            <a:ext cx="2371494" cy="647759"/>
          </a:xfrm>
          <a:prstGeom prst="rect">
            <a:avLst/>
          </a:prstGeom>
        </p:spPr>
      </p:pic>
      <p:sp>
        <p:nvSpPr>
          <p:cNvPr id="13" name="Date Placeholder 5">
            <a:extLst>
              <a:ext uri="{FF2B5EF4-FFF2-40B4-BE49-F238E27FC236}">
                <a16:creationId xmlns:a16="http://schemas.microsoft.com/office/drawing/2014/main" id="{2127F6E5-5A89-48AA-BC73-D11C6FB6A4E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FC1E57C-5C91-4ABA-B076-7CF68867BD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2106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6968AA73-5BAB-4A7E-95A4-491693124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7540" y="0"/>
            <a:ext cx="10290075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E24F2756-8B02-493C-B87E-53653FB59F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7092" y="2135079"/>
            <a:ext cx="5843016" cy="1822133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kuvaava otsikko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912FE13-42EA-407F-8044-992A2256E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428" y="4685681"/>
            <a:ext cx="3480290" cy="93502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F27AD37-2655-4C00-83C5-3EFFD6DC90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98721" y="5982431"/>
            <a:ext cx="1967008" cy="387287"/>
          </a:xfrm>
          <a:prstGeom prst="rect">
            <a:avLst/>
          </a:prstGeom>
        </p:spPr>
      </p:pic>
      <p:sp>
        <p:nvSpPr>
          <p:cNvPr id="13" name="Tekstin paikkamerkki 4">
            <a:extLst>
              <a:ext uri="{FF2B5EF4-FFF2-40B4-BE49-F238E27FC236}">
                <a16:creationId xmlns:a16="http://schemas.microsoft.com/office/drawing/2014/main" id="{B8D8B76A-4EC9-4DE7-8CDF-31388AF9F2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2577" y="6492875"/>
            <a:ext cx="4200525" cy="365126"/>
          </a:xfrm>
        </p:spPr>
        <p:txBody>
          <a:bodyPr anchor="ctr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fi-FI" dirty="0"/>
              <a:t>Vastuualue, tekijä, </a:t>
            </a:r>
            <a:r>
              <a:rPr lang="fi-FI" dirty="0" err="1"/>
              <a:t>twitter</a:t>
            </a:r>
            <a:r>
              <a:rPr lang="fi-FI" dirty="0"/>
              <a:t>-tunnus</a:t>
            </a:r>
          </a:p>
        </p:txBody>
      </p:sp>
      <p:sp>
        <p:nvSpPr>
          <p:cNvPr id="14" name="Date Placeholder 5">
            <a:extLst>
              <a:ext uri="{FF2B5EF4-FFF2-40B4-BE49-F238E27FC236}">
                <a16:creationId xmlns:a16="http://schemas.microsoft.com/office/drawing/2014/main" id="{0F3D545C-FC33-4F83-9F22-71530BEB9AC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0176" y="6492875"/>
            <a:ext cx="878000" cy="365125"/>
          </a:xfrm>
        </p:spPr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56B5E2D3-DF3F-41F4-A41D-9970E1F501B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6492875"/>
            <a:ext cx="485775" cy="365125"/>
          </a:xfrm>
        </p:spPr>
        <p:txBody>
          <a:bodyPr/>
          <a:lstStyle/>
          <a:p>
            <a:fld id="{DF0DF934-E0DA-478D-945B-62B2117763CC}" type="slidenum">
              <a:rPr lang="fi-FI" smtClean="0"/>
              <a:pPr/>
              <a:t>‹#›</a:t>
            </a:fld>
            <a:r>
              <a:rPr lang="fi-FI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2353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D8DC121-C53A-46D6-B0CD-35F1D9F2C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10" name="Alatunnisteen paikkamerkki 4">
            <a:extLst>
              <a:ext uri="{FF2B5EF4-FFF2-40B4-BE49-F238E27FC236}">
                <a16:creationId xmlns:a16="http://schemas.microsoft.com/office/drawing/2014/main" id="{5A7FF5B5-D037-4A3A-B7F2-5DC11DC01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7D23EDCA-6572-462F-B573-03FDAD056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33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95" r:id="rId4"/>
    <p:sldLayoutId id="2147483653" r:id="rId5"/>
    <p:sldLayoutId id="2147483654" r:id="rId6"/>
    <p:sldLayoutId id="2147483655" r:id="rId7"/>
    <p:sldLayoutId id="2147483696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bg1"/>
        </a:buClr>
        <a:buFontTx/>
        <a:buBlip>
          <a:blip r:embed="rId10"/>
        </a:buBlip>
        <a:defRPr sz="16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0"/>
        </a:buBlip>
        <a:defRPr sz="1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0"/>
        </a:buBlip>
        <a:defRPr sz="12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0"/>
        </a:buBlip>
        <a:defRPr sz="11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bg1"/>
        </a:buClr>
        <a:buFontTx/>
        <a:buBlip>
          <a:blip r:embed="rId10"/>
        </a:buBlip>
        <a:defRPr sz="11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23A9DE85-88D1-42C3-8A8D-AC0E4914F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19BF92D-43D3-4A2C-A2C3-5130A0ACA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6FC1B1EB-766B-4BFA-9D4C-2F164D38E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996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559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Blip>
          <a:blip r:embed="rId7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7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D76BD2D-1DAD-460F-846B-2FB443788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9403A12-897E-4089-8369-E6BFF89F4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492F8E3-A9A6-45A0-A579-57440BA30C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48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4" r:id="rId2"/>
    <p:sldLayoutId id="2147483675" r:id="rId3"/>
    <p:sldLayoutId id="2147483677" r:id="rId4"/>
    <p:sldLayoutId id="2147483678" r:id="rId5"/>
    <p:sldLayoutId id="2147483679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559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Blip>
          <a:blip r:embed="rId8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8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8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8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A44C905-A6FF-41F3-AFDC-C49713139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B1FB33-0CE5-418C-B7AD-0ADF5AB68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3E555FE1-4BA9-4763-B3B2-464D6F30D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0176" y="6492875"/>
            <a:ext cx="87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A468C3A6-B331-4295-BEDB-D1FC10D76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2577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F590DA5E-80EB-4912-905A-8F85CAE72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85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F0DF934-E0DA-478D-945B-62B2117763CC}" type="slidenum">
              <a:rPr lang="fi-FI" smtClean="0"/>
              <a:pPr/>
              <a:t>‹#›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321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9" r:id="rId3"/>
    <p:sldLayoutId id="2147483700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rgbClr val="00559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Tx/>
        <a:buBlip>
          <a:blip r:embed="rId6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Tx/>
        <a:buBlip>
          <a:blip r:embed="rId6"/>
        </a:buBlip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ltiolla.fi/tapahtuma/uuvuttaako-etatyo-vasyvatko-tyontekijat-kuormituksen-hallinta-muuttuvassa-tyoelamassa/" TargetMode="External"/><Relationship Id="rId2" Type="http://schemas.openxmlformats.org/officeDocument/2006/relationships/hyperlink" Target="https://tervetyo.fi/ty%C3%B6suojelun-perusteet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3BC42E66-4638-4B93-BBCD-2D071AC7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Työsuojelun perusteet</a:t>
            </a:r>
            <a:br>
              <a:rPr lang="fi-FI" dirty="0"/>
            </a:br>
            <a:r>
              <a:rPr lang="fi-FI" dirty="0"/>
              <a:t>(tervetyo.fi)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EC7B7678-2897-49B3-928E-19B4CBA4C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Työsuojelun vastuualueiden viestintä, Marja Tereska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99768-6ACD-4772-BE3A-8684DB95A13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dirty="0"/>
              <a:t>27.11.2020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3197A-1459-4A45-9C89-B89F4AFD59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1</a:t>
            </a:fld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694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DF6FF7-B71F-475E-B477-03FC4BA4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Työsuojelun perusteet </a:t>
            </a:r>
            <a:br>
              <a:rPr lang="fi-FI" dirty="0"/>
            </a:br>
            <a:r>
              <a:rPr lang="fi-FI" dirty="0"/>
              <a:t>-materiaali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E9A8C1-B72A-432B-811A-2E50D8F1D70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8DF770B-D15F-4267-B0F5-4C6D437542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2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674BF40-99EF-47C6-9903-75A29DA627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Säädökset ja viranomaistoiminta</a:t>
            </a:r>
          </a:p>
          <a:p>
            <a:r>
              <a:rPr lang="fi-FI" dirty="0"/>
              <a:t>Työsuojelun yhteistoiminta</a:t>
            </a:r>
          </a:p>
          <a:p>
            <a:r>
              <a:rPr lang="fi-FI" dirty="0"/>
              <a:t>Työsuojelun toteutus työpaikalla</a:t>
            </a:r>
          </a:p>
          <a:p>
            <a:r>
              <a:rPr lang="fi-FI" dirty="0"/>
              <a:t>Työhyvinvointi</a:t>
            </a:r>
          </a:p>
          <a:p>
            <a:r>
              <a:rPr lang="fi-FI" dirty="0"/>
              <a:t>Syventävää tietoa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F106406-D6D9-486A-8D8D-4A45DFAF1B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2325" y="310897"/>
            <a:ext cx="3076131" cy="2041462"/>
          </a:xfrm>
          <a:solidFill>
            <a:schemeClr val="accent1"/>
          </a:solidFill>
        </p:spPr>
        <p:txBody>
          <a:bodyPr>
            <a:normAutofit fontScale="92500" lnSpcReduction="20000"/>
          </a:bodyPr>
          <a:lstStyle/>
          <a:p>
            <a:endParaRPr lang="fi-FI" dirty="0"/>
          </a:p>
          <a:p>
            <a:r>
              <a:rPr lang="fi-FI" sz="1900" dirty="0"/>
              <a:t>Aineistossa on </a:t>
            </a:r>
            <a:r>
              <a:rPr lang="fi-FI" sz="3000" dirty="0"/>
              <a:t>työsuojelu-</a:t>
            </a:r>
            <a:br>
              <a:rPr lang="fi-FI" dirty="0"/>
            </a:br>
            <a:r>
              <a:rPr lang="fi-FI" sz="3000" dirty="0"/>
              <a:t>viranomaisen</a:t>
            </a:r>
            <a:r>
              <a:rPr lang="fi-FI" dirty="0"/>
              <a:t> </a:t>
            </a:r>
            <a:r>
              <a:rPr lang="fi-FI" sz="2200" dirty="0"/>
              <a:t>näkökulma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4822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6BF6E4-3BE5-4620-9F49-2AB02BE8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Työsuojelutietoa pähkinänkuoressa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6DBED01-2DA3-4FC1-8F18-D7A732EE87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Keskeiset lait ja termit</a:t>
            </a:r>
          </a:p>
          <a:p>
            <a:r>
              <a:rPr lang="fi-FI" dirty="0"/>
              <a:t>Roolit, tehtävät ja vastuut työpaikalla</a:t>
            </a:r>
          </a:p>
          <a:p>
            <a:r>
              <a:rPr lang="fi-FI" dirty="0"/>
              <a:t>Riskienhallinnan periaatteet</a:t>
            </a:r>
          </a:p>
          <a:p>
            <a:r>
              <a:rPr lang="fi-FI" dirty="0"/>
              <a:t>Työkuormituksen tunnistaminen ja yhdenvertaisuuden edistäminen 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DDEB04C-4744-42F5-BF44-A307D4EAFD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3856" y="1686796"/>
            <a:ext cx="2934677" cy="2133600"/>
          </a:xfrm>
        </p:spPr>
        <p:txBody>
          <a:bodyPr>
            <a:normAutofit fontScale="70000" lnSpcReduction="20000"/>
          </a:bodyPr>
          <a:lstStyle/>
          <a:p>
            <a:r>
              <a:rPr lang="fi-FI" sz="2600" dirty="0"/>
              <a:t>työsuojelu-</a:t>
            </a:r>
            <a:br>
              <a:rPr lang="fi-FI" dirty="0"/>
            </a:br>
            <a:r>
              <a:rPr lang="fi-FI" sz="2600" dirty="0"/>
              <a:t>henkilöstölle</a:t>
            </a:r>
            <a:endParaRPr lang="fi-FI" dirty="0"/>
          </a:p>
          <a:p>
            <a:r>
              <a:rPr lang="fi-FI" sz="3400" dirty="0">
                <a:solidFill>
                  <a:schemeClr val="accent3"/>
                </a:solidFill>
              </a:rPr>
              <a:t>esimiehille  </a:t>
            </a:r>
          </a:p>
          <a:p>
            <a:r>
              <a:rPr lang="fi-FI" sz="2600" dirty="0"/>
              <a:t>työhyvinvoinnin</a:t>
            </a:r>
            <a:r>
              <a:rPr lang="fi-FI" dirty="0"/>
              <a:t> tueksi</a:t>
            </a:r>
          </a:p>
          <a:p>
            <a:r>
              <a:rPr lang="fi-FI" sz="2600" dirty="0"/>
              <a:t>ammatillisiin</a:t>
            </a:r>
            <a:r>
              <a:rPr lang="fi-FI" dirty="0"/>
              <a:t> </a:t>
            </a:r>
            <a:r>
              <a:rPr lang="fi-FI" sz="2600" dirty="0"/>
              <a:t>oppilaitoksiin</a:t>
            </a:r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DAC9569-0B9D-4C07-9191-6ABD74E8F0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C7A26E-3BA4-4388-8BCE-EAC108F87D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3</a:t>
            </a:fld>
            <a:r>
              <a:rPr lang="fi-FI"/>
              <a:t> 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D229775-48FC-4CBE-83B2-BB091AB02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988" y="2909074"/>
            <a:ext cx="2944387" cy="277210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EFAE27B2-933B-4FDD-814D-257BFACDE3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7" y="4295128"/>
            <a:ext cx="3500248" cy="232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8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DAC9569-0B9D-4C07-9191-6ABD74E8F0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C7A26E-3BA4-4388-8BCE-EAC108F87D2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4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233D4356-C251-474C-A45F-A8B6A03E4768}"/>
              </a:ext>
            </a:extLst>
          </p:cNvPr>
          <p:cNvSpPr txBox="1">
            <a:spLocks/>
          </p:cNvSpPr>
          <p:nvPr/>
        </p:nvSpPr>
        <p:spPr>
          <a:xfrm>
            <a:off x="1115909" y="1682179"/>
            <a:ext cx="2728978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Tx/>
              <a:buNone/>
              <a:defRPr sz="24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Tx/>
              <a:buBlip>
                <a:blip r:embed="rId2"/>
              </a:buBlip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Tx/>
              <a:buBlip>
                <a:blip r:embed="rId2"/>
              </a:buBlip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Tx/>
              <a:buBlip>
                <a:blip r:embed="rId2"/>
              </a:buBlip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Tx/>
              <a:buBlip>
                <a:blip r:embed="rId2"/>
              </a:buBlip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selvitä</a:t>
            </a:r>
            <a:br>
              <a:rPr lang="fi-FI" dirty="0"/>
            </a:br>
            <a:r>
              <a:rPr lang="fi-FI" dirty="0"/>
              <a:t>   arvioi</a:t>
            </a:r>
            <a:br>
              <a:rPr lang="fi-FI" dirty="0"/>
            </a:br>
            <a:r>
              <a:rPr lang="fi-FI" dirty="0"/>
              <a:t>    </a:t>
            </a:r>
            <a:r>
              <a:rPr lang="fi-FI" sz="3200" dirty="0">
                <a:solidFill>
                  <a:schemeClr val="accent3"/>
                </a:solidFill>
              </a:rPr>
              <a:t>toimi</a:t>
            </a:r>
            <a:br>
              <a:rPr lang="fi-FI" dirty="0"/>
            </a:br>
            <a:r>
              <a:rPr lang="fi-FI" dirty="0"/>
              <a:t>              tarkkaile</a:t>
            </a:r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0B35EEA5-6978-4013-A78F-BD421F103A7C}"/>
              </a:ext>
            </a:extLst>
          </p:cNvPr>
          <p:cNvGrpSpPr/>
          <p:nvPr/>
        </p:nvGrpSpPr>
        <p:grpSpPr>
          <a:xfrm>
            <a:off x="4961972" y="760164"/>
            <a:ext cx="6984095" cy="5468113"/>
            <a:chOff x="5006040" y="462708"/>
            <a:chExt cx="6984095" cy="5468113"/>
          </a:xfrm>
        </p:grpSpPr>
        <p:pic>
          <p:nvPicPr>
            <p:cNvPr id="4" name="Kuva 3">
              <a:extLst>
                <a:ext uri="{FF2B5EF4-FFF2-40B4-BE49-F238E27FC236}">
                  <a16:creationId xmlns:a16="http://schemas.microsoft.com/office/drawing/2014/main" id="{3752CE80-DC1A-4A80-A676-8F5A05862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1835" y="462708"/>
              <a:ext cx="3078300" cy="5468113"/>
            </a:xfrm>
            <a:prstGeom prst="rect">
              <a:avLst/>
            </a:pr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EDA4DE41-8BEF-4BCA-954E-D63C78948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06040" y="462708"/>
              <a:ext cx="3905795" cy="54681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74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EFE41-A866-4403-8BFD-5653AED249A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3122C40-75AC-41EE-B4EB-95249D2FB2EE}" type="datetime1">
              <a:rPr lang="fi-FI" smtClean="0"/>
              <a:pPr/>
              <a:t>27.11.2020</a:t>
            </a:fld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F30D0-4681-4ACA-BAD7-0D767737FB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5</a:t>
            </a:fld>
            <a:r>
              <a:rPr lang="fi-FI" dirty="0"/>
              <a:t> </a:t>
            </a:r>
          </a:p>
        </p:txBody>
      </p:sp>
      <p:sp>
        <p:nvSpPr>
          <p:cNvPr id="33" name="Tekstin paikkamerkki 3">
            <a:extLst>
              <a:ext uri="{FF2B5EF4-FFF2-40B4-BE49-F238E27FC236}">
                <a16:creationId xmlns:a16="http://schemas.microsoft.com/office/drawing/2014/main" id="{965262F8-B549-4D9F-8F6B-3A2307148405}"/>
              </a:ext>
            </a:extLst>
          </p:cNvPr>
          <p:cNvSpPr txBox="1">
            <a:spLocks/>
          </p:cNvSpPr>
          <p:nvPr/>
        </p:nvSpPr>
        <p:spPr>
          <a:xfrm>
            <a:off x="1299818" y="1737460"/>
            <a:ext cx="2641728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bg1"/>
              </a:buClr>
              <a:buFontTx/>
              <a:buNone/>
              <a:defRPr sz="24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Tx/>
              <a:buBlip>
                <a:blip r:embed="rId2"/>
              </a:buBlip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Tx/>
              <a:buBlip>
                <a:blip r:embed="rId2"/>
              </a:buBlip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Tx/>
              <a:buBlip>
                <a:blip r:embed="rId2"/>
              </a:buBlip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/>
              </a:buClr>
              <a:buFontTx/>
              <a:buBlip>
                <a:blip r:embed="rId2"/>
              </a:buBlip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Toimii työsuojeluun </a:t>
            </a:r>
            <a:br>
              <a:rPr lang="fi-FI" dirty="0"/>
            </a:br>
            <a:r>
              <a:rPr lang="fi-FI" dirty="0"/>
              <a:t>perehdytyksen tukena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9B819706-EF30-4F45-A34F-5B8A6ACE6558}"/>
              </a:ext>
            </a:extLst>
          </p:cNvPr>
          <p:cNvGrpSpPr/>
          <p:nvPr/>
        </p:nvGrpSpPr>
        <p:grpSpPr>
          <a:xfrm>
            <a:off x="875887" y="206690"/>
            <a:ext cx="11150859" cy="6490557"/>
            <a:chOff x="875887" y="206690"/>
            <a:chExt cx="11150859" cy="6490557"/>
          </a:xfrm>
        </p:grpSpPr>
        <p:pic>
          <p:nvPicPr>
            <p:cNvPr id="25" name="Kuva 24">
              <a:extLst>
                <a:ext uri="{FF2B5EF4-FFF2-40B4-BE49-F238E27FC236}">
                  <a16:creationId xmlns:a16="http://schemas.microsoft.com/office/drawing/2014/main" id="{9D920A98-ACB9-4AE3-8C7B-A0721B7F0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3402" y="1465811"/>
              <a:ext cx="2676899" cy="2676899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grpSp>
          <p:nvGrpSpPr>
            <p:cNvPr id="26" name="Ryhmä 25">
              <a:extLst>
                <a:ext uri="{FF2B5EF4-FFF2-40B4-BE49-F238E27FC236}">
                  <a16:creationId xmlns:a16="http://schemas.microsoft.com/office/drawing/2014/main" id="{C1E112DD-D23C-4F76-B8F0-3A1A647522D0}"/>
                </a:ext>
              </a:extLst>
            </p:cNvPr>
            <p:cNvGrpSpPr/>
            <p:nvPr/>
          </p:nvGrpSpPr>
          <p:grpSpPr>
            <a:xfrm>
              <a:off x="5083402" y="206690"/>
              <a:ext cx="4001058" cy="1076475"/>
              <a:chOff x="5248656" y="185574"/>
              <a:chExt cx="4001058" cy="1076475"/>
            </a:xfrm>
          </p:grpSpPr>
          <p:pic>
            <p:nvPicPr>
              <p:cNvPr id="29" name="Kuva 28">
                <a:extLst>
                  <a:ext uri="{FF2B5EF4-FFF2-40B4-BE49-F238E27FC236}">
                    <a16:creationId xmlns:a16="http://schemas.microsoft.com/office/drawing/2014/main" id="{37D4915B-0097-448B-B13B-1908627AEA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8656" y="185574"/>
                <a:ext cx="4001058" cy="1076475"/>
              </a:xfrm>
              <a:prstGeom prst="rect">
                <a:avLst/>
              </a:prstGeom>
            </p:spPr>
          </p:pic>
          <p:sp>
            <p:nvSpPr>
              <p:cNvPr id="30" name="Tekstiruutu 29">
                <a:extLst>
                  <a:ext uri="{FF2B5EF4-FFF2-40B4-BE49-F238E27FC236}">
                    <a16:creationId xmlns:a16="http://schemas.microsoft.com/office/drawing/2014/main" id="{DF291033-D334-43AA-B36E-2C519BC2ACCB}"/>
                  </a:ext>
                </a:extLst>
              </p:cNvPr>
              <p:cNvSpPr txBox="1"/>
              <p:nvPr/>
            </p:nvSpPr>
            <p:spPr>
              <a:xfrm>
                <a:off x="8545957" y="437109"/>
                <a:ext cx="7037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800" b="1" dirty="0"/>
                  <a:t>.</a:t>
                </a:r>
                <a:r>
                  <a:rPr lang="fi-FI" sz="2800" b="1" dirty="0" err="1"/>
                  <a:t>fi</a:t>
                </a:r>
                <a:endParaRPr lang="fi-FI" sz="2800" b="1" dirty="0"/>
              </a:p>
            </p:txBody>
          </p:sp>
        </p:grpSp>
        <p:pic>
          <p:nvPicPr>
            <p:cNvPr id="27" name="Kuva 26">
              <a:extLst>
                <a:ext uri="{FF2B5EF4-FFF2-40B4-BE49-F238E27FC236}">
                  <a16:creationId xmlns:a16="http://schemas.microsoft.com/office/drawing/2014/main" id="{BF32BEA8-3FD5-4CAF-A574-504944F7C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3402" y="4380560"/>
              <a:ext cx="6943344" cy="2316687"/>
            </a:xfrm>
            <a:prstGeom prst="rect">
              <a:avLst/>
            </a:prstGeom>
          </p:spPr>
        </p:pic>
        <p:pic>
          <p:nvPicPr>
            <p:cNvPr id="28" name="Kuva 27">
              <a:extLst>
                <a:ext uri="{FF2B5EF4-FFF2-40B4-BE49-F238E27FC236}">
                  <a16:creationId xmlns:a16="http://schemas.microsoft.com/office/drawing/2014/main" id="{8E2E2C69-198E-4CF7-A299-E0536D0A4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92363" y="1465811"/>
              <a:ext cx="2905530" cy="2676899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2" name="Kuva 1">
              <a:extLst>
                <a:ext uri="{FF2B5EF4-FFF2-40B4-BE49-F238E27FC236}">
                  <a16:creationId xmlns:a16="http://schemas.microsoft.com/office/drawing/2014/main" id="{B235F59F-377E-4E6D-82B9-680DA0EF7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5887" y="5152554"/>
              <a:ext cx="3065659" cy="772697"/>
            </a:xfrm>
            <a:prstGeom prst="rect">
              <a:avLst/>
            </a:prstGeom>
          </p:spPr>
        </p:pic>
        <p:sp>
          <p:nvSpPr>
            <p:cNvPr id="3" name="Suorakulmio: Pyöristetyt kulmat 2">
              <a:extLst>
                <a:ext uri="{FF2B5EF4-FFF2-40B4-BE49-F238E27FC236}">
                  <a16:creationId xmlns:a16="http://schemas.microsoft.com/office/drawing/2014/main" id="{7BC7682D-A93D-4F28-B859-B39D2B5924ED}"/>
                </a:ext>
              </a:extLst>
            </p:cNvPr>
            <p:cNvSpPr/>
            <p:nvPr/>
          </p:nvSpPr>
          <p:spPr>
            <a:xfrm>
              <a:off x="8096250" y="352425"/>
              <a:ext cx="284453" cy="105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32" name="Nuoli: Oikea 31">
              <a:extLst>
                <a:ext uri="{FF2B5EF4-FFF2-40B4-BE49-F238E27FC236}">
                  <a16:creationId xmlns:a16="http://schemas.microsoft.com/office/drawing/2014/main" id="{E0CF1070-F509-4CE5-A723-560A36BADFFE}"/>
                </a:ext>
              </a:extLst>
            </p:cNvPr>
            <p:cNvSpPr/>
            <p:nvPr/>
          </p:nvSpPr>
          <p:spPr>
            <a:xfrm rot="835289">
              <a:off x="3853469" y="5587924"/>
              <a:ext cx="1318010" cy="440482"/>
            </a:xfrm>
            <a:prstGeom prst="rightArrow">
              <a:avLst/>
            </a:prstGeom>
            <a:blipFill>
              <a:blip r:embed="rId8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</p:grpSp>
    </p:spTree>
    <p:extLst>
      <p:ext uri="{BB962C8B-B14F-4D97-AF65-F5344CB8AC3E}">
        <p14:creationId xmlns:p14="http://schemas.microsoft.com/office/powerpoint/2010/main" val="141831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A6C048-FEA9-4CEF-A9E0-04B53E00B8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2845" y="1918654"/>
            <a:ext cx="5873499" cy="3192842"/>
          </a:xfrm>
        </p:spPr>
        <p:txBody>
          <a:bodyPr>
            <a:normAutofit lnSpcReduction="10000"/>
          </a:bodyPr>
          <a:lstStyle/>
          <a:p>
            <a:r>
              <a:rPr lang="fi-FI" dirty="0"/>
              <a:t>Tyosuojelu.fi</a:t>
            </a:r>
          </a:p>
          <a:p>
            <a:r>
              <a:rPr lang="fi-FI" dirty="0"/>
              <a:t>Työsuojeluviranomaisten puhelinneuvonta:</a:t>
            </a:r>
            <a:br>
              <a:rPr lang="fi-FI" dirty="0"/>
            </a:br>
            <a:r>
              <a:rPr lang="fi-FI" dirty="0"/>
              <a:t>0295 016 620 (arkisin 9-15)</a:t>
            </a:r>
          </a:p>
          <a:p>
            <a:r>
              <a:rPr lang="fi-FI" dirty="0"/>
              <a:t>Twitter: @</a:t>
            </a:r>
            <a:r>
              <a:rPr lang="fi-FI" i="1" dirty="0" err="1"/>
              <a:t>Tervettatyota</a:t>
            </a:r>
            <a:endParaRPr lang="fi-FI" i="1" dirty="0"/>
          </a:p>
          <a:p>
            <a:r>
              <a:rPr lang="fi-FI" dirty="0"/>
              <a:t>Facebook: </a:t>
            </a:r>
            <a:r>
              <a:rPr lang="fi-FI" i="1" dirty="0"/>
              <a:t>Työsuojeluhallinto</a:t>
            </a:r>
          </a:p>
          <a:p>
            <a:r>
              <a:rPr lang="fi-FI" dirty="0"/>
              <a:t>LinkedIn: </a:t>
            </a:r>
            <a:r>
              <a:rPr lang="fi-FI" i="1" dirty="0"/>
              <a:t>Aluehallintovirasto – Työsuojelu</a:t>
            </a:r>
          </a:p>
          <a:p>
            <a:r>
              <a:rPr lang="fi-FI" dirty="0"/>
              <a:t>YouTube:</a:t>
            </a:r>
            <a:r>
              <a:rPr lang="fi-FI" i="1" dirty="0"/>
              <a:t> Työsuojeluhallinto – Tervettä työtä</a:t>
            </a:r>
          </a:p>
          <a:p>
            <a:r>
              <a:rPr lang="fi-FI" i="1" dirty="0"/>
              <a:t>Työsuojelun perusteet –materiaali: </a:t>
            </a:r>
            <a:r>
              <a:rPr lang="fi-FI" i="1" dirty="0">
                <a:hlinkClick r:id="rId2"/>
              </a:rPr>
              <a:t>tervetyo.fi/työsuojelun-perusteet</a:t>
            </a:r>
            <a:endParaRPr lang="fi-FI" i="1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302108A-151C-4E1C-B614-9D076BF931E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0665" y="459093"/>
            <a:ext cx="2077974" cy="1893265"/>
          </a:xfrm>
        </p:spPr>
        <p:txBody>
          <a:bodyPr>
            <a:normAutofit/>
          </a:bodyPr>
          <a:lstStyle/>
          <a:p>
            <a:r>
              <a:rPr lang="fi-FI" sz="2000" dirty="0"/>
              <a:t>Löydä palvelumme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C73CBF0-5045-46C8-8A0E-7B20DDD740C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fld id="{A3122C40-75AC-41EE-B4EB-95249D2FB2EE}" type="datetime1">
              <a:rPr lang="fi-FI" smtClean="0"/>
              <a:pPr algn="l"/>
              <a:t>27.11.2020</a:t>
            </a:fld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1C47B7-1CB8-4361-95C8-78C7E4514E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F0DF934-E0DA-478D-945B-62B2117763CC}" type="slidenum">
              <a:rPr lang="fi-FI" smtClean="0"/>
              <a:pPr/>
              <a:t>6</a:t>
            </a:fld>
            <a:r>
              <a:rPr lang="fi-FI"/>
              <a:t> </a:t>
            </a:r>
            <a:endParaRPr lang="fi-FI" dirty="0"/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C77F37A4-F30E-4517-92AC-C263C24D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6" y="427483"/>
            <a:ext cx="5196843" cy="1109472"/>
          </a:xfrm>
        </p:spPr>
        <p:txBody>
          <a:bodyPr>
            <a:normAutofit/>
          </a:bodyPr>
          <a:lstStyle/>
          <a:p>
            <a:r>
              <a:rPr lang="fi-FI" dirty="0"/>
              <a:t>Tietoa työsuojelusta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B22F4C3-5B97-468C-8C42-D1763C240A33}"/>
              </a:ext>
            </a:extLst>
          </p:cNvPr>
          <p:cNvSpPr txBox="1"/>
          <p:nvPr/>
        </p:nvSpPr>
        <p:spPr>
          <a:xfrm>
            <a:off x="8867775" y="5598219"/>
            <a:ext cx="3219449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i="1" dirty="0"/>
              <a:t>Verkkoseminaarin tallenne: </a:t>
            </a:r>
            <a:r>
              <a:rPr lang="fi-FI" sz="1200" i="1" dirty="0">
                <a:hlinkClick r:id="rId3"/>
              </a:rPr>
              <a:t>valtiolla.fi/tapahtuma/uuvuttaako-etatyo-vasyvatko-tyontekijat-kuormituksen-hallinta-muuttuvassa-tyoelamassa/</a:t>
            </a:r>
            <a:r>
              <a:rPr lang="fi-FI" sz="1200" i="1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02396535"/>
      </p:ext>
    </p:extLst>
  </p:cSld>
  <p:clrMapOvr>
    <a:masterClrMapping/>
  </p:clrMapOvr>
</p:sld>
</file>

<file path=ppt/theme/theme1.xml><?xml version="1.0" encoding="utf-8"?>
<a:theme xmlns:a="http://schemas.openxmlformats.org/drawingml/2006/main" name="Visuaalisetdiat 1">
  <a:themeElements>
    <a:clrScheme name="AV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FFF"/>
      </a:accent6>
      <a:hlink>
        <a:srgbClr val="FFFFFF"/>
      </a:hlink>
      <a:folHlink>
        <a:srgbClr val="E7E6E6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yösuojelun perusteet MT.potx" id="{80661304-A8B8-4A74-A0B4-C740B6B1093B}" vid="{20197719-BEA0-4722-B811-415143176620}"/>
    </a:ext>
  </a:extLst>
</a:theme>
</file>

<file path=ppt/theme/theme2.xml><?xml version="1.0" encoding="utf-8"?>
<a:theme xmlns:a="http://schemas.openxmlformats.org/drawingml/2006/main" name="Diapohjat työkäyttöön">
  <a:themeElements>
    <a:clrScheme name="AVI sinin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FFF"/>
      </a:accent6>
      <a:hlink>
        <a:srgbClr val="00559F"/>
      </a:hlink>
      <a:folHlink>
        <a:srgbClr val="000000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yösuojelun perusteet MT.potx" id="{80661304-A8B8-4A74-A0B4-C740B6B1093B}" vid="{24881079-FC4F-4482-8DA4-7BDC9B2F9370}"/>
    </a:ext>
  </a:extLst>
</a:theme>
</file>

<file path=ppt/theme/theme3.xml><?xml version="1.0" encoding="utf-8"?>
<a:theme xmlns:a="http://schemas.openxmlformats.org/drawingml/2006/main" name="Visuaalisetdiat 2">
  <a:themeElements>
    <a:clrScheme name="AVI sinin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FFF"/>
      </a:accent6>
      <a:hlink>
        <a:srgbClr val="00559F"/>
      </a:hlink>
      <a:folHlink>
        <a:srgbClr val="000000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yösuojelun perusteet MT.potx" id="{80661304-A8B8-4A74-A0B4-C740B6B1093B}" vid="{128ED5FD-CF07-4845-AEFA-173CE292BC3D}"/>
    </a:ext>
  </a:extLst>
</a:theme>
</file>

<file path=ppt/theme/theme4.xml><?xml version="1.0" encoding="utf-8"?>
<a:theme xmlns:a="http://schemas.openxmlformats.org/drawingml/2006/main" name="Väliotsikko- ja lopetusdiat">
  <a:themeElements>
    <a:clrScheme name="AVI linki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59F"/>
      </a:accent1>
      <a:accent2>
        <a:srgbClr val="FFF9E3"/>
      </a:accent2>
      <a:accent3>
        <a:srgbClr val="840084"/>
      </a:accent3>
      <a:accent4>
        <a:srgbClr val="7DB928"/>
      </a:accent4>
      <a:accent5>
        <a:srgbClr val="293542"/>
      </a:accent5>
      <a:accent6>
        <a:srgbClr val="FFF9E3"/>
      </a:accent6>
      <a:hlink>
        <a:srgbClr val="FFFFFF"/>
      </a:hlink>
      <a:folHlink>
        <a:srgbClr val="E7E6E6"/>
      </a:folHlink>
    </a:clrScheme>
    <a:fontScheme name="AVI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yösuojelun perusteet MT.potx" id="{80661304-A8B8-4A74-A0B4-C740B6B1093B}" vid="{74DE6E61-7513-48B7-8B24-C4482DF0A4CB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VIAreaTaxHTField0 xmlns="fb2217e3-9143-4e1a-a742-f70d16b39710">
      <Terms xmlns="http://schemas.microsoft.com/office/infopath/2007/PartnerControls"/>
    </AVIAreaTaxHTField0>
    <AVILocationTaxHTField0 xmlns="fb2217e3-9143-4e1a-a742-f70d16b39710">
      <Terms xmlns="http://schemas.microsoft.com/office/infopath/2007/PartnerControls"/>
    </AVILocationTaxHTField0>
    <TaxKeywordTaxHTField xmlns="fb2217e3-9143-4e1a-a742-f70d16b39710">
      <Terms xmlns="http://schemas.microsoft.com/office/infopath/2007/PartnerControls"/>
    </TaxKeywordTaxHTField>
    <AVISubjectTaxHTField0 xmlns="fb2217e3-9143-4e1a-a742-f70d16b39710">
      <Terms xmlns="http://schemas.microsoft.com/office/infopath/2007/PartnerControls"/>
    </AVISubjectTaxHTField0>
    <TaxCatchAll xmlns="cfe885dc-9db7-4894-95a4-8bf7ccbac140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VIDocument" ma:contentTypeID="0x01010072D2D5496A9F48D5A7C942B43D81CCCF001120ED6E61F38B4394916E26AAE2D33F" ma:contentTypeVersion="15" ma:contentTypeDescription="AVI dokumentti" ma:contentTypeScope="" ma:versionID="b0044cf90e21745d09227f695812eb94">
  <xsd:schema xmlns:xsd="http://www.w3.org/2001/XMLSchema" xmlns:xs="http://www.w3.org/2001/XMLSchema" xmlns:p="http://schemas.microsoft.com/office/2006/metadata/properties" xmlns:ns2="fb2217e3-9143-4e1a-a742-f70d16b39710" xmlns:ns4="cfe885dc-9db7-4894-95a4-8bf7ccbac140" xmlns:ns5="99ce8ddb-6318-4ca3-a8ab-3a1e82e5a2db" targetNamespace="http://schemas.microsoft.com/office/2006/metadata/properties" ma:root="true" ma:fieldsID="bc5f06b2b16fe36c7316d32b784a6c8a" ns2:_="" ns4:_="" ns5:_="">
    <xsd:import namespace="fb2217e3-9143-4e1a-a742-f70d16b39710"/>
    <xsd:import namespace="cfe885dc-9db7-4894-95a4-8bf7ccbac140"/>
    <xsd:import namespace="99ce8ddb-6318-4ca3-a8ab-3a1e82e5a2db"/>
    <xsd:element name="properties">
      <xsd:complexType>
        <xsd:sequence>
          <xsd:element name="documentManagement">
            <xsd:complexType>
              <xsd:all>
                <xsd:element ref="ns2:AVIAreaTaxHTField0" minOccurs="0"/>
                <xsd:element ref="ns2:AVISubjectTaxHTField0" minOccurs="0"/>
                <xsd:element ref="ns2:AVILocationTaxHTField0" minOccurs="0"/>
                <xsd:element ref="ns4:TaxCatchAll" minOccurs="0"/>
                <xsd:element ref="ns4:TaxCatchAllLabel" minOccurs="0"/>
                <xsd:element ref="ns2:TaxKeywordTaxHTField" minOccurs="0"/>
                <xsd:element ref="ns5:MediaServiceMetadata" minOccurs="0"/>
                <xsd:element ref="ns5:MediaServiceFastMetadata" minOccurs="0"/>
                <xsd:element ref="ns5:MediaServiceDateTaken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2217e3-9143-4e1a-a742-f70d16b39710" elementFormDefault="qualified">
    <xsd:import namespace="http://schemas.microsoft.com/office/2006/documentManagement/types"/>
    <xsd:import namespace="http://schemas.microsoft.com/office/infopath/2007/PartnerControls"/>
    <xsd:element name="AVIAreaTaxHTField0" ma:index="2" ma:taxonomy="true" ma:internalName="AVIAreaTaxHTField0" ma:taxonomyFieldName="AVIArea" ma:displayName="Alue" ma:default="" ma:fieldId="{177893b4-bd1b-4cff-9cb5-e9dacfb2875d}" ma:taxonomyMulti="true" ma:sspId="e95fa535-6bc0-41a5-b9d9-f1c35ec2e0dd" ma:termSetId="238afd9e-dfe3-492b-9aee-35b47e2a53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ISubjectTaxHTField0" ma:index="4" nillable="true" ma:taxonomy="true" ma:internalName="AVISubjectTaxHTField0" ma:taxonomyFieldName="AVISubject" ma:displayName="Aihe" ma:readOnly="false" ma:default="" ma:fieldId="{4e8511c5-d256-4d12-a82b-0c557052e769}" ma:taxonomyMulti="true" ma:sspId="e95fa535-6bc0-41a5-b9d9-f1c35ec2e0dd" ma:termSetId="e1f264d7-f053-4ff3-befe-5941502d46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ILocationTaxHTField0" ma:index="6" nillable="true" ma:taxonomy="true" ma:internalName="AVILocationTaxHTField0" ma:taxonomyFieldName="AVILocation" ma:displayName="Paikkakunta" ma:default="" ma:fieldId="{bb3dde5f-5d00-412d-b7dd-bfc9c3084b25}" ma:taxonomyMulti="true" ma:sspId="e95fa535-6bc0-41a5-b9d9-f1c35ec2e0dd" ma:termSetId="be50f522-6f0b-429a-87b3-ef06b4af39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6" nillable="true" ma:taxonomy="true" ma:internalName="TaxKeywordTaxHTField" ma:taxonomyFieldName="TaxKeyword" ma:displayName="Yrityksen avainsanat" ma:fieldId="{23f27201-bee3-471e-b2e7-b64fd8b7ca38}" ma:taxonomyMulti="true" ma:sspId="e95fa535-6bc0-41a5-b9d9-f1c35ec2e0d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885dc-9db7-4894-95a4-8bf7ccbac140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2eb3408c-0705-4f36-95f2-c2bc5510b92e}" ma:internalName="TaxCatchAll" ma:showField="CatchAllData" ma:web="fb2217e3-9143-4e1a-a742-f70d16b39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2eb3408c-0705-4f36-95f2-c2bc5510b92e}" ma:internalName="TaxCatchAllLabel" ma:readOnly="true" ma:showField="CatchAllDataLabel" ma:web="fb2217e3-9143-4e1a-a742-f70d16b39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e8ddb-6318-4ca3-a8ab-3a1e82e5a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Sisältölaji"/>
        <xsd:element ref="dc:title" maxOccurs="1" ma:index="0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62BCF4-6B92-41C7-BD5C-DDEAD7085F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5A0CD1-CE5B-41E0-A7FD-BE0506A889D5}">
  <ds:schemaRefs>
    <ds:schemaRef ds:uri="http://schemas.microsoft.com/office/2006/metadata/properties"/>
    <ds:schemaRef ds:uri="http://schemas.microsoft.com/office/infopath/2007/PartnerControls"/>
    <ds:schemaRef ds:uri="fb2217e3-9143-4e1a-a742-f70d16b39710"/>
    <ds:schemaRef ds:uri="cfe885dc-9db7-4894-95a4-8bf7ccbac140"/>
  </ds:schemaRefs>
</ds:datastoreItem>
</file>

<file path=customXml/itemProps3.xml><?xml version="1.0" encoding="utf-8"?>
<ds:datastoreItem xmlns:ds="http://schemas.openxmlformats.org/officeDocument/2006/customXml" ds:itemID="{20DA058E-21F5-4925-9925-09F02ADEA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2217e3-9143-4e1a-a742-f70d16b39710"/>
    <ds:schemaRef ds:uri="cfe885dc-9db7-4894-95a4-8bf7ccbac140"/>
    <ds:schemaRef ds:uri="99ce8ddb-6318-4ca3-a8ab-3a1e82e5a2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149</Words>
  <Application>Microsoft Office PowerPoint</Application>
  <PresentationFormat>Laajakuva</PresentationFormat>
  <Paragraphs>44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6</vt:i4>
      </vt:variant>
    </vt:vector>
  </HeadingPairs>
  <TitlesOfParts>
    <vt:vector size="14" baseType="lpstr">
      <vt:lpstr>Arial</vt:lpstr>
      <vt:lpstr>Calibri</vt:lpstr>
      <vt:lpstr>Georgia</vt:lpstr>
      <vt:lpstr>Verdana</vt:lpstr>
      <vt:lpstr>Visuaalisetdiat 1</vt:lpstr>
      <vt:lpstr>Diapohjat työkäyttöön</vt:lpstr>
      <vt:lpstr>Visuaalisetdiat 2</vt:lpstr>
      <vt:lpstr>Väliotsikko- ja lopetusdiat</vt:lpstr>
      <vt:lpstr>Työsuojelun perusteet (tervetyo.fi)</vt:lpstr>
      <vt:lpstr>Työsuojelun perusteet  -materiaali</vt:lpstr>
      <vt:lpstr>Työsuojelutietoa pähkinänkuoressa</vt:lpstr>
      <vt:lpstr>PowerPoint-esitys</vt:lpstr>
      <vt:lpstr>PowerPoint-esitys</vt:lpstr>
      <vt:lpstr>Tietoa työsuojelusta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Hautala Riina</dc:creator>
  <cp:lastModifiedBy>Seppänen Antti</cp:lastModifiedBy>
  <cp:revision>48</cp:revision>
  <dcterms:created xsi:type="dcterms:W3CDTF">2020-11-19T07:19:03Z</dcterms:created>
  <dcterms:modified xsi:type="dcterms:W3CDTF">2020-11-27T09:19:52Z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0x01010072D2D5496A9F48D5A7C942B43D81CCCF001120ED6E61F38B4394916E26AAE2D33F</vt:lpwstr>
  </property>
</Properties>
</file>